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102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10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90C226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369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104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90C226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7057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853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8629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934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076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35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175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899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954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49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574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765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9000">
              <a:srgbClr val="F2F9E3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8A0A2-3ABC-46BA-B511-0BD26D15C968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09/29/1444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ACD20CB-36EA-4DF8-A824-F287A6F637A6}" type="slidenum">
              <a:rPr lang="fa-IR" smtClean="0">
                <a:solidFill>
                  <a:srgbClr val="90C226"/>
                </a:solidFill>
              </a:rPr>
              <a:pPr/>
              <a:t>‹#›</a:t>
            </a:fld>
            <a:endParaRPr lang="fa-IR">
              <a:solidFill>
                <a:srgbClr val="90C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815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517" y="978744"/>
            <a:ext cx="9840036" cy="1515533"/>
          </a:xfrm>
        </p:spPr>
        <p:txBody>
          <a:bodyPr/>
          <a:lstStyle/>
          <a:p>
            <a:pPr algn="ctr"/>
            <a:r>
              <a:rPr lang="fa-IR" dirty="0">
                <a:solidFill>
                  <a:schemeClr val="tx1"/>
                </a:solidFill>
              </a:rPr>
              <a:t>مدیریت </a:t>
            </a:r>
            <a:r>
              <a:rPr lang="fa-IR" dirty="0" smtClean="0">
                <a:solidFill>
                  <a:schemeClr val="tx1"/>
                </a:solidFill>
              </a:rPr>
              <a:t>پسماند در بلایا</a:t>
            </a: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0517" y="4050833"/>
            <a:ext cx="8803486" cy="2172986"/>
          </a:xfrm>
        </p:spPr>
        <p:txBody>
          <a:bodyPr>
            <a:normAutofit/>
          </a:bodyPr>
          <a:lstStyle/>
          <a:p>
            <a:pPr algn="l"/>
            <a:r>
              <a:rPr lang="fa-IR" sz="2400" b="1" smtClean="0">
                <a:solidFill>
                  <a:schemeClr val="accent5">
                    <a:lumMod val="75000"/>
                  </a:schemeClr>
                </a:solidFill>
              </a:rPr>
              <a:t>         </a:t>
            </a:r>
            <a:endParaRPr lang="fa-IR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16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chemeClr val="accent2">
                    <a:lumMod val="50000"/>
                  </a:schemeClr>
                </a:solidFill>
              </a:rPr>
              <a:t>ز( مستراح 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کمپوستیک         ح</a:t>
            </a:r>
            <a:r>
              <a:rPr lang="fa-IR" sz="2800" b="1" dirty="0">
                <a:solidFill>
                  <a:schemeClr val="accent2">
                    <a:lumMod val="50000"/>
                  </a:schemeClr>
                </a:solidFill>
              </a:rPr>
              <a:t>( مستراح 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</a:rPr>
              <a:t>آبی</a:t>
            </a:r>
            <a:endParaRPr lang="fa-IR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fa-IR" dirty="0" smtClean="0"/>
          </a:p>
          <a:p>
            <a:r>
              <a:rPr lang="fa-IR" b="1" dirty="0" smtClean="0">
                <a:solidFill>
                  <a:schemeClr val="accent2">
                    <a:lumMod val="50000"/>
                  </a:schemeClr>
                </a:solidFill>
              </a:rPr>
              <a:t>مستراح کمپوستیک: </a:t>
            </a:r>
          </a:p>
          <a:p>
            <a:pPr marL="0" indent="0">
              <a:buNone/>
            </a:pPr>
            <a:r>
              <a:rPr lang="fa-IR" dirty="0" smtClean="0"/>
              <a:t>این </a:t>
            </a:r>
            <a:r>
              <a:rPr lang="fa-IR" dirty="0"/>
              <a:t>نوع </a:t>
            </a:r>
            <a:r>
              <a:rPr lang="fa-IR" dirty="0" smtClean="0"/>
              <a:t>مستراح </a:t>
            </a:r>
            <a:r>
              <a:rPr lang="fa-IR" dirty="0"/>
              <a:t>ها در </a:t>
            </a:r>
            <a:r>
              <a:rPr lang="fa-IR" dirty="0" smtClean="0"/>
              <a:t>اسکان </a:t>
            </a:r>
            <a:r>
              <a:rPr lang="fa-IR" dirty="0"/>
              <a:t>طولانی مدت و اجتماعات غیر متراکم که </a:t>
            </a:r>
            <a:r>
              <a:rPr lang="fa-IR" dirty="0" smtClean="0"/>
              <a:t>کمپوسیت </a:t>
            </a:r>
            <a:r>
              <a:rPr lang="fa-IR" dirty="0"/>
              <a:t>قابلیت </a:t>
            </a:r>
            <a:r>
              <a:rPr lang="fa-IR" dirty="0" smtClean="0"/>
              <a:t>کاربرد دارد </a:t>
            </a:r>
            <a:r>
              <a:rPr lang="fa-IR" dirty="0"/>
              <a:t>استفاده می شود. بستگی به شرایط آب و هوایی 2 تا 24 ماه زمان برای تهیه کمپوسیت لازم است</a:t>
            </a:r>
            <a:r>
              <a:rPr lang="fa-IR" dirty="0" smtClean="0"/>
              <a:t>.</a:t>
            </a:r>
          </a:p>
          <a:p>
            <a:r>
              <a:rPr lang="fa-IR" b="1" dirty="0">
                <a:solidFill>
                  <a:schemeClr val="accent2">
                    <a:lumMod val="50000"/>
                  </a:schemeClr>
                </a:solidFill>
              </a:rPr>
              <a:t>مستراح آبی</a:t>
            </a:r>
          </a:p>
          <a:p>
            <a:pPr marL="0" indent="0">
              <a:buNone/>
            </a:pPr>
            <a:r>
              <a:rPr lang="fa-IR" dirty="0" smtClean="0"/>
              <a:t>در </a:t>
            </a:r>
            <a:r>
              <a:rPr lang="fa-IR" dirty="0"/>
              <a:t>این مستراح ها از فلاش آب برای انتقال مدفوع استفاده می شود. ساده ترین نوع آنها بدین </a:t>
            </a:r>
            <a:r>
              <a:rPr lang="fa-IR" dirty="0" smtClean="0"/>
              <a:t>صورت</a:t>
            </a:r>
            <a:r>
              <a:rPr lang="fa-IR" dirty="0"/>
              <a:t> </a:t>
            </a:r>
            <a:r>
              <a:rPr lang="fa-IR" dirty="0" smtClean="0"/>
              <a:t>است </a:t>
            </a:r>
            <a:r>
              <a:rPr lang="fa-IR" dirty="0"/>
              <a:t>که یک </a:t>
            </a:r>
            <a:r>
              <a:rPr lang="fa-IR" dirty="0" smtClean="0"/>
              <a:t>کاسۀ </a:t>
            </a:r>
            <a:r>
              <a:rPr lang="fa-IR" dirty="0"/>
              <a:t>توالت به یک زانوئی کم عمق </a:t>
            </a:r>
            <a:r>
              <a:rPr lang="fa-IR" dirty="0" smtClean="0"/>
              <a:t>(شترگلو) متصل </a:t>
            </a:r>
            <a:r>
              <a:rPr lang="fa-IR" dirty="0"/>
              <a:t>شده است. بعد از اجابت </a:t>
            </a:r>
            <a:r>
              <a:rPr lang="fa-IR" dirty="0" smtClean="0"/>
              <a:t>مزاج چند </a:t>
            </a:r>
            <a:r>
              <a:rPr lang="fa-IR" dirty="0"/>
              <a:t>لیتر آب باید در </a:t>
            </a:r>
            <a:r>
              <a:rPr lang="fa-IR" dirty="0" smtClean="0"/>
              <a:t>کاسه </a:t>
            </a:r>
            <a:r>
              <a:rPr lang="fa-IR" dirty="0"/>
              <a:t>ریخته </a:t>
            </a:r>
            <a:r>
              <a:rPr lang="fa-IR" dirty="0" smtClean="0"/>
              <a:t>شود </a:t>
            </a:r>
            <a:r>
              <a:rPr lang="fa-IR" dirty="0"/>
              <a:t>تا مدفوع به داخل چاه یا سیستم فاضلاب و یا سپتیک </a:t>
            </a:r>
            <a:r>
              <a:rPr lang="fa-IR" dirty="0" smtClean="0"/>
              <a:t>تانک منتقل شود</a:t>
            </a:r>
            <a:r>
              <a:rPr lang="fa-IR" dirty="0"/>
              <a:t>. این </a:t>
            </a:r>
            <a:r>
              <a:rPr lang="fa-IR" dirty="0" smtClean="0"/>
              <a:t>مستراح </a:t>
            </a:r>
            <a:r>
              <a:rPr lang="fa-IR" dirty="0"/>
              <a:t>ها ممکن است </a:t>
            </a:r>
            <a:r>
              <a:rPr lang="fa-IR" dirty="0" smtClean="0"/>
              <a:t>مستقیم </a:t>
            </a:r>
            <a:r>
              <a:rPr lang="fa-IR" dirty="0"/>
              <a:t>بالای یک چاه یا ممکن است مدفوع بوسیله </a:t>
            </a:r>
            <a:r>
              <a:rPr lang="fa-IR" dirty="0" smtClean="0"/>
              <a:t>انتقال پساب </a:t>
            </a:r>
            <a:r>
              <a:rPr lang="fa-IR" dirty="0"/>
              <a:t>از طریق یک لوله تخلیه به طرف چاه یا سپتیک تانک منحرف شود.</a:t>
            </a:r>
          </a:p>
        </p:txBody>
      </p:sp>
    </p:spTree>
    <p:extLst>
      <p:ext uri="{BB962C8B-B14F-4D97-AF65-F5344CB8AC3E}">
        <p14:creationId xmlns:p14="http://schemas.microsoft.com/office/powerpoint/2010/main" val="214931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پسمانهای عادی ناشی از زلزله 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b="1" dirty="0"/>
              <a:t>بسياری از آثار باقيمانده از بلايای طبيعی خطرناک نيستند. خاک، </a:t>
            </a:r>
            <a:r>
              <a:rPr lang="fa-IR" b="1" dirty="0" smtClean="0"/>
              <a:t>مصالح ساختمانی</a:t>
            </a:r>
            <a:r>
              <a:rPr lang="fa-IR" b="1" dirty="0"/>
              <a:t>، پسماندھای سبز ھمانند درختان و بوته ھا، حجم بسيار زيادی </a:t>
            </a:r>
            <a:r>
              <a:rPr lang="fa-IR" b="1" dirty="0" smtClean="0"/>
              <a:t>از آوار </a:t>
            </a:r>
            <a:r>
              <a:rPr lang="fa-IR" b="1" dirty="0"/>
              <a:t>را تشکيل می دھند که بسياری از آنھا قابل بازيافت می </a:t>
            </a:r>
            <a:r>
              <a:rPr lang="fa-IR" b="1" dirty="0" smtClean="0"/>
              <a:t>باشند.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268" y="3660514"/>
            <a:ext cx="41148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956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پسماندهای اسباب و اثاثیه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381251"/>
            <a:ext cx="5518750" cy="44767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473" y="2381250"/>
            <a:ext cx="51770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17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لاشه حیوانات تلف شده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07" y="2186200"/>
            <a:ext cx="5935122" cy="3736929"/>
          </a:xfrm>
        </p:spPr>
      </p:pic>
    </p:spTree>
    <p:extLst>
      <p:ext uri="{BB962C8B-B14F-4D97-AF65-F5344CB8AC3E}">
        <p14:creationId xmlns:p14="http://schemas.microsoft.com/office/powerpoint/2010/main" val="1351282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10404648" cy="4253859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fa-IR" sz="2400" b="1" dirty="0"/>
              <a:t>اگر توليدكنندگان پسماندھاي يك شھر ھنگام آرامش فقط ساكنين </a:t>
            </a:r>
            <a:r>
              <a:rPr lang="fa-IR" sz="2400" b="1" dirty="0" smtClean="0"/>
              <a:t>دائمي ھمان شھر </a:t>
            </a:r>
            <a:r>
              <a:rPr lang="fa-IR" sz="2400" b="1" dirty="0"/>
              <a:t>بودند و با فرھنگ متداول خودشان تغذيه مي كردند نوعي </a:t>
            </a:r>
            <a:r>
              <a:rPr lang="fa-IR" sz="2400" b="1" dirty="0" smtClean="0"/>
              <a:t>خاص پسماند توليد </a:t>
            </a:r>
            <a:r>
              <a:rPr lang="fa-IR" sz="2400" b="1" dirty="0"/>
              <a:t>مي كردند لكن بعد از وقوع زلزله، ھمان شھر با ھجوم </a:t>
            </a:r>
            <a:r>
              <a:rPr lang="fa-IR" sz="2400" b="1" dirty="0" smtClean="0"/>
              <a:t>انبوه مددكاران و متخصصين </a:t>
            </a:r>
            <a:r>
              <a:rPr lang="fa-IR" sz="2400" b="1" dirty="0"/>
              <a:t>و برنامه ريزان مواجه خواھند شد كه فرھنگ </a:t>
            </a:r>
            <a:r>
              <a:rPr lang="fa-IR" sz="2400" b="1" dirty="0" smtClean="0"/>
              <a:t>تغذيه و </a:t>
            </a:r>
            <a:r>
              <a:rPr lang="fa-IR" sz="2400" b="1" dirty="0"/>
              <a:t>مصرف </a:t>
            </a:r>
            <a:r>
              <a:rPr lang="fa-IR" sz="2400" b="1" dirty="0" smtClean="0"/>
              <a:t>و دورريزشان </a:t>
            </a:r>
            <a:r>
              <a:rPr lang="fa-IR" sz="2400" b="1" dirty="0"/>
              <a:t>با اھالي شھر مورد نظر متفاوت است</a:t>
            </a:r>
            <a:r>
              <a:rPr lang="fa-IR" sz="2400" b="1" dirty="0" smtClean="0"/>
              <a:t>.</a:t>
            </a:r>
          </a:p>
          <a:p>
            <a:pPr marL="0" indent="0" algn="just">
              <a:buNone/>
            </a:pPr>
            <a:endParaRPr lang="fa-IR" sz="2400" b="1" dirty="0" smtClean="0"/>
          </a:p>
          <a:p>
            <a:pPr marL="0" indent="0" algn="just">
              <a:buNone/>
            </a:pPr>
            <a:r>
              <a:rPr lang="fa-IR" sz="2400" b="1" dirty="0" smtClean="0"/>
              <a:t> تازه واردين</a:t>
            </a:r>
            <a:r>
              <a:rPr lang="fa-IR" sz="2400" b="1" dirty="0"/>
              <a:t>، بضرورت و </a:t>
            </a:r>
            <a:r>
              <a:rPr lang="fa-IR" sz="2400" b="1" dirty="0" smtClean="0"/>
              <a:t>براي سھولت </a:t>
            </a:r>
            <a:r>
              <a:rPr lang="fa-IR" sz="2400" b="1" dirty="0"/>
              <a:t>سعي مي كنند بيشتر از مواد كنسرو </a:t>
            </a:r>
            <a:r>
              <a:rPr lang="fa-IR" sz="2400" b="1" dirty="0" smtClean="0"/>
              <a:t>شده استفاده </a:t>
            </a:r>
            <a:r>
              <a:rPr lang="fa-IR" sz="2400" b="1" dirty="0"/>
              <a:t>كنند كه مازاد </a:t>
            </a:r>
            <a:r>
              <a:rPr lang="fa-IR" sz="2400" b="1" dirty="0" smtClean="0"/>
              <a:t>اين بسته </a:t>
            </a:r>
            <a:r>
              <a:rPr lang="fa-IR" sz="2400" b="1" dirty="0"/>
              <a:t>ھا نيز تغييراتي در كم و كيف </a:t>
            </a:r>
            <a:r>
              <a:rPr lang="fa-IR" sz="2400" b="1" dirty="0" smtClean="0"/>
              <a:t>پسماندھاي شھري </a:t>
            </a:r>
            <a:r>
              <a:rPr lang="fa-IR" sz="2400" b="1" dirty="0"/>
              <a:t>ايجاد مي كند</a:t>
            </a:r>
            <a:r>
              <a:rPr lang="fa-IR" sz="2400" b="1" dirty="0" smtClean="0"/>
              <a:t>.</a:t>
            </a:r>
          </a:p>
          <a:p>
            <a:pPr marL="0" indent="0" algn="just">
              <a:buNone/>
            </a:pPr>
            <a:endParaRPr lang="fa-IR" sz="2400" b="1" dirty="0" smtClean="0"/>
          </a:p>
          <a:p>
            <a:pPr marL="0" indent="0">
              <a:buNone/>
            </a:pPr>
            <a:r>
              <a:rPr lang="fa-IR" sz="2400" b="1" dirty="0"/>
              <a:t>از طرف ديگر، تخريب احتمالي انبارھاي مواد غذائي، قطع برق </a:t>
            </a:r>
            <a:r>
              <a:rPr lang="fa-IR" sz="2400" b="1" dirty="0" smtClean="0"/>
              <a:t>سردخانه ھاي </a:t>
            </a:r>
            <a:r>
              <a:rPr lang="fa-IR" sz="2400" b="1" dirty="0"/>
              <a:t>شھري و </a:t>
            </a:r>
            <a:r>
              <a:rPr lang="fa-IR" sz="2400" b="1" dirty="0" smtClean="0"/>
              <a:t>وقوع آتش </a:t>
            </a:r>
            <a:r>
              <a:rPr lang="fa-IR" sz="2400" b="1" dirty="0"/>
              <a:t>سوزيھاي احتمالي بعد از وقوع ھر زلزله </a:t>
            </a:r>
            <a:r>
              <a:rPr lang="fa-IR" sz="2400" b="1" dirty="0" smtClean="0"/>
              <a:t>موجب توليد </a:t>
            </a:r>
            <a:r>
              <a:rPr lang="fa-IR" sz="2400" b="1" dirty="0"/>
              <a:t>انبوھي از مواد </a:t>
            </a:r>
            <a:r>
              <a:rPr lang="fa-IR" sz="2400" b="1" dirty="0" smtClean="0"/>
              <a:t>زائد جامدي </a:t>
            </a:r>
            <a:r>
              <a:rPr lang="fa-IR" sz="2400" b="1" dirty="0"/>
              <a:t>خواھد شد كه در شرايط عادي </a:t>
            </a:r>
            <a:r>
              <a:rPr lang="fa-IR" sz="2400" b="1" dirty="0" smtClean="0"/>
              <a:t>تصورش بسيار </a:t>
            </a:r>
            <a:r>
              <a:rPr lang="fa-IR" sz="2400" b="1" dirty="0"/>
              <a:t>مشكل است. بنابراين تعيين حجم و اندازه پسماندھاي توليدي بعد </a:t>
            </a:r>
            <a:r>
              <a:rPr lang="fa-IR" sz="2400" b="1" dirty="0" smtClean="0"/>
              <a:t>از وقوع </a:t>
            </a:r>
            <a:r>
              <a:rPr lang="fa-IR" sz="2400" b="1" dirty="0"/>
              <a:t>زلزله مقوله اي ديگر </a:t>
            </a:r>
            <a:r>
              <a:rPr lang="fa-IR" sz="2400" b="1" dirty="0" smtClean="0"/>
              <a:t>است.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551757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بازيافت اولويت اول در مديريت ضايعات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11032445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000" b="1" dirty="0"/>
              <a:t>تجربيات نشان داده است اگر ضايعات را به خوبي بازيافت نماييم، 80 </a:t>
            </a:r>
            <a:r>
              <a:rPr lang="fa-IR" sz="2000" b="1" dirty="0" smtClean="0"/>
              <a:t>تا90 </a:t>
            </a:r>
            <a:r>
              <a:rPr lang="fa-IR" sz="2000" b="1" dirty="0"/>
              <a:t>درصد كاھش حجم خواھيم داشت. تاسيسات دفعي مواد زائد </a:t>
            </a:r>
            <a:r>
              <a:rPr lang="fa-IR" sz="2000" b="1" dirty="0" smtClean="0"/>
              <a:t>جامد شھري </a:t>
            </a:r>
            <a:r>
              <a:rPr lang="fa-IR" sz="2000" b="1" dirty="0"/>
              <a:t>بخصوص جايگاھھاي دفن نمي توانند به طور مطلوب از عھده </a:t>
            </a:r>
            <a:r>
              <a:rPr lang="fa-IR" sz="2000" b="1" dirty="0" smtClean="0"/>
              <a:t>حجم وسيع </a:t>
            </a:r>
            <a:r>
              <a:rPr lang="fa-IR" sz="2000" b="1" dirty="0"/>
              <a:t>ضايعات برآيند، لذا بھترين و معقولترين روش، بازيافت </a:t>
            </a:r>
            <a:r>
              <a:rPr lang="fa-IR" sz="2000" b="1" dirty="0" smtClean="0"/>
              <a:t>آنھاست. نتيجه </a:t>
            </a:r>
            <a:r>
              <a:rPr lang="fa-IR" sz="2000" b="1" dirty="0"/>
              <a:t>اين عمل كاھش چشمگير حجم ضايعات جھت دفع نھايي است. </a:t>
            </a:r>
            <a:endParaRPr lang="fa-IR" sz="2000" b="1" dirty="0" smtClean="0"/>
          </a:p>
          <a:p>
            <a:pPr marL="0" indent="0">
              <a:buNone/>
            </a:pPr>
            <a:endParaRPr lang="fa-IR" sz="2000" b="1" dirty="0" smtClean="0"/>
          </a:p>
          <a:p>
            <a:pPr marL="0" indent="0">
              <a:buNone/>
            </a:pPr>
            <a:r>
              <a:rPr lang="fa-IR" sz="2000" b="1" dirty="0" smtClean="0"/>
              <a:t>بعد از وقوع </a:t>
            </a:r>
            <a:r>
              <a:rPr lang="fa-IR" sz="2000" b="1" dirty="0"/>
              <a:t>زلزله و عمليات تخريبي مربوط به آن مقدار بسياري از نخاله </a:t>
            </a:r>
            <a:r>
              <a:rPr lang="fa-IR" sz="2000" b="1" dirty="0" smtClean="0"/>
              <a:t>ھا ضايعات </a:t>
            </a:r>
            <a:r>
              <a:rPr lang="fa-IR" sz="2000" b="1" dirty="0"/>
              <a:t>ساختماني حاصل مي شود. با توجه به اينكه براي تجديد </a:t>
            </a:r>
            <a:r>
              <a:rPr lang="fa-IR" sz="2000" b="1" dirty="0" smtClean="0"/>
              <a:t>و بازسازي </a:t>
            </a:r>
            <a:r>
              <a:rPr lang="fa-IR" sz="2000" b="1" dirty="0"/>
              <a:t>بنا نياز به مقدار زيادي مصالح خواھد بود ، بنابراين بازيابي </a:t>
            </a:r>
            <a:r>
              <a:rPr lang="fa-IR" sz="2000" b="1" dirty="0" smtClean="0"/>
              <a:t>در چنين </a:t>
            </a:r>
            <a:r>
              <a:rPr lang="fa-IR" sz="2000" b="1" dirty="0"/>
              <a:t>شرايطي نيز يك امتياز محسوب خواھد شد.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3667397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دستگاه شکننده سنگهای درشت 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34" y="2266571"/>
            <a:ext cx="5100329" cy="395287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593" y="2266571"/>
            <a:ext cx="57435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147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دستگاههای خرد کن قابل حمل و نقل 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084" y="2563019"/>
            <a:ext cx="6864163" cy="4110736"/>
          </a:xfrm>
        </p:spPr>
      </p:pic>
    </p:spTree>
    <p:extLst>
      <p:ext uri="{BB962C8B-B14F-4D97-AF65-F5344CB8AC3E}">
        <p14:creationId xmlns:p14="http://schemas.microsoft.com/office/powerpoint/2010/main" val="3878949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روش های دفع مدفوع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/>
              <a:t>در </a:t>
            </a:r>
            <a:r>
              <a:rPr lang="fa-IR" dirty="0" smtClean="0"/>
              <a:t>مراحل </a:t>
            </a:r>
            <a:r>
              <a:rPr lang="fa-IR" dirty="0"/>
              <a:t>مختلف مدیریت بحران با توجه </a:t>
            </a:r>
            <a:r>
              <a:rPr lang="fa-IR" dirty="0" smtClean="0"/>
              <a:t>شرایط </a:t>
            </a:r>
            <a:r>
              <a:rPr lang="fa-IR" dirty="0"/>
              <a:t>موجود، ممکن </a:t>
            </a:r>
            <a:r>
              <a:rPr lang="fa-IR" dirty="0" smtClean="0"/>
              <a:t>است </a:t>
            </a:r>
            <a:r>
              <a:rPr lang="fa-IR" dirty="0"/>
              <a:t>روش های گوناگونی در</a:t>
            </a:r>
          </a:p>
          <a:p>
            <a:pPr marL="0" indent="0">
              <a:buNone/>
            </a:pPr>
            <a:r>
              <a:rPr lang="fa-IR" dirty="0"/>
              <a:t>زمان های مختلفی برای دفع مدفوع مورد </a:t>
            </a:r>
            <a:r>
              <a:rPr lang="fa-IR" dirty="0" smtClean="0"/>
              <a:t>استفاده </a:t>
            </a:r>
            <a:r>
              <a:rPr lang="fa-IR" dirty="0"/>
              <a:t>قرار گیرد. در ساعات اولیه ممکن است لازم </a:t>
            </a:r>
            <a:r>
              <a:rPr lang="fa-IR" dirty="0" smtClean="0"/>
              <a:t>باشد از </a:t>
            </a:r>
            <a:r>
              <a:rPr lang="fa-IR" dirty="0"/>
              <a:t>فضای باز برای اجابت مزاج استفاده شود.</a:t>
            </a:r>
          </a:p>
        </p:txBody>
      </p:sp>
    </p:spTree>
    <p:extLst>
      <p:ext uri="{BB962C8B-B14F-4D97-AF65-F5344CB8AC3E}">
        <p14:creationId xmlns:p14="http://schemas.microsoft.com/office/powerpoint/2010/main" val="3338823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5220" y="19500"/>
            <a:ext cx="7960895" cy="852227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chemeClr val="accent2">
                    <a:lumMod val="50000"/>
                  </a:schemeClr>
                </a:solidFill>
              </a:rPr>
              <a:t>الف- دفع مدفوع در مناطق رو باز</a:t>
            </a:r>
            <a:endParaRPr lang="fa-IR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668740"/>
            <a:ext cx="9872385" cy="6189259"/>
          </a:xfrm>
        </p:spPr>
        <p:txBody>
          <a:bodyPr/>
          <a:lstStyle/>
          <a:p>
            <a:pPr marL="0" indent="0">
              <a:buNone/>
            </a:pPr>
            <a:r>
              <a:rPr lang="fa-IR" sz="2000" dirty="0"/>
              <a:t>در </a:t>
            </a:r>
            <a:r>
              <a:rPr lang="fa-IR" sz="2000" dirty="0" smtClean="0"/>
              <a:t>این </a:t>
            </a:r>
            <a:r>
              <a:rPr lang="fa-IR" sz="2000" dirty="0"/>
              <a:t>مرحله اولین کاری که باید انجام دهیم </a:t>
            </a:r>
            <a:r>
              <a:rPr lang="fa-IR" sz="2000" dirty="0" smtClean="0"/>
              <a:t>آنست </a:t>
            </a:r>
            <a:r>
              <a:rPr lang="fa-IR" sz="2000" dirty="0"/>
              <a:t>که مناطقی که </a:t>
            </a:r>
            <a:r>
              <a:rPr lang="fa-IR" sz="2000" dirty="0" smtClean="0"/>
              <a:t>مردم </a:t>
            </a:r>
            <a:r>
              <a:rPr lang="fa-IR" sz="2000" dirty="0"/>
              <a:t>می توانند و مناطقی </a:t>
            </a:r>
            <a:r>
              <a:rPr lang="fa-IR" sz="2000" dirty="0" smtClean="0"/>
              <a:t>که مردم </a:t>
            </a:r>
            <a:r>
              <a:rPr lang="fa-IR" sz="2000" dirty="0"/>
              <a:t>نمی توانند، استفاده کنند، را مشخص نمائیم مشخصات محل در زیر آمده است</a:t>
            </a:r>
            <a:r>
              <a:rPr lang="fa-IR" sz="2000" dirty="0" smtClean="0"/>
              <a:t>:</a:t>
            </a:r>
          </a:p>
          <a:p>
            <a:pPr marL="0" indent="0">
              <a:buNone/>
            </a:pPr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20" y="1663355"/>
            <a:ext cx="9199658" cy="507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149054" cy="132080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accent2">
                    <a:lumMod val="50000"/>
                  </a:schemeClr>
                </a:solidFill>
              </a:rPr>
              <a:t>ویژگیهای محل دفع مدفوع در مناطق رو باز</a:t>
            </a:r>
            <a:endParaRPr lang="fa-I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42197"/>
            <a:ext cx="9244588" cy="53158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1600" dirty="0"/>
              <a:t>- فضای 25 / 0 متر مربع به ازاء هر نفر در شبانه روز </a:t>
            </a:r>
            <a:r>
              <a:rPr lang="fa-IR" sz="1600" dirty="0" smtClean="0"/>
              <a:t>(به </a:t>
            </a:r>
            <a:r>
              <a:rPr lang="fa-IR" sz="1600" dirty="0"/>
              <a:t>جز راه </a:t>
            </a:r>
            <a:r>
              <a:rPr lang="fa-IR" sz="1600" dirty="0" smtClean="0"/>
              <a:t>دسترسی)</a:t>
            </a:r>
            <a:endParaRPr lang="fa-IR" sz="1600" dirty="0"/>
          </a:p>
          <a:p>
            <a:pPr marL="0" indent="0">
              <a:buNone/>
            </a:pPr>
            <a:r>
              <a:rPr lang="fa-IR" sz="1600" dirty="0"/>
              <a:t>- مناطقی جداگانه برای خانم ها و آقایان منظور گردند.</a:t>
            </a:r>
          </a:p>
          <a:p>
            <a:pPr marL="0" indent="0">
              <a:buNone/>
            </a:pPr>
            <a:r>
              <a:rPr lang="fa-IR" sz="1600" dirty="0"/>
              <a:t>- محل باید نزدیک محل اسکان باشد اما لااقل 30 متر از اردوگاه های مجاور فاصله داشته باشد.</a:t>
            </a:r>
          </a:p>
          <a:p>
            <a:pPr marL="0" indent="0">
              <a:buNone/>
            </a:pPr>
            <a:r>
              <a:rPr lang="fa-IR" sz="1600" dirty="0"/>
              <a:t>- این مناطق به طرف سرازیری محل اسکان باشد و در پایین دست منابع آب و محل اسکان باشد.</a:t>
            </a:r>
          </a:p>
          <a:p>
            <a:pPr marL="0" indent="0">
              <a:buNone/>
            </a:pPr>
            <a:r>
              <a:rPr lang="fa-IR" sz="1600" dirty="0" smtClean="0"/>
              <a:t>-خاک </a:t>
            </a:r>
            <a:r>
              <a:rPr lang="fa-IR" sz="1600" dirty="0"/>
              <a:t>این </a:t>
            </a:r>
            <a:r>
              <a:rPr lang="fa-IR" sz="1600" dirty="0" smtClean="0"/>
              <a:t>مناطق </a:t>
            </a:r>
            <a:r>
              <a:rPr lang="fa-IR" sz="1600" dirty="0"/>
              <a:t>بایستی قابل حفاری باشد</a:t>
            </a:r>
            <a:r>
              <a:rPr lang="fa-IR" sz="1600" dirty="0" smtClean="0"/>
              <a:t>.</a:t>
            </a:r>
          </a:p>
          <a:p>
            <a:pPr marL="0" indent="0">
              <a:buNone/>
            </a:pPr>
            <a:r>
              <a:rPr lang="fa-IR" sz="1600" dirty="0"/>
              <a:t>- حداقل 50 متر از منابع دور باشد.</a:t>
            </a:r>
          </a:p>
          <a:p>
            <a:pPr marL="0" indent="0">
              <a:buNone/>
            </a:pPr>
            <a:r>
              <a:rPr lang="fa-IR" sz="1600" dirty="0"/>
              <a:t>- پس از استفاده حداقل باید با 10 سانتی متر خاک پوشانده شود.</a:t>
            </a:r>
          </a:p>
          <a:p>
            <a:pPr marL="0" indent="0">
              <a:buNone/>
            </a:pPr>
            <a:r>
              <a:rPr lang="fa-IR" sz="1600" dirty="0"/>
              <a:t>- با حفر گودال به عمق 10 سانتی متر حالت اصلاح شدۀ این سیستم است.</a:t>
            </a:r>
          </a:p>
          <a:p>
            <a:pPr marL="0" indent="0">
              <a:buNone/>
            </a:pPr>
            <a:r>
              <a:rPr lang="fa-IR" sz="1600" dirty="0"/>
              <a:t>- این محل مطابق شکل باید با طناب و روبان مشخص گردد.</a:t>
            </a:r>
          </a:p>
          <a:p>
            <a:pPr marL="0" indent="0">
              <a:buNone/>
            </a:pPr>
            <a:r>
              <a:rPr lang="fa-IR" sz="1600" dirty="0"/>
              <a:t>- این محل از زمین های مزروعی و انبار مواد غذایی و محل تهیۀغذا جاده ها و ساختمان های عمومی</a:t>
            </a:r>
          </a:p>
          <a:p>
            <a:pPr marL="0" indent="0">
              <a:buNone/>
            </a:pPr>
            <a:r>
              <a:rPr lang="fa-IR" sz="1600" dirty="0"/>
              <a:t>دور باشد.</a:t>
            </a:r>
          </a:p>
          <a:p>
            <a:pPr marL="0" indent="0">
              <a:buNone/>
            </a:pPr>
            <a:r>
              <a:rPr lang="fa-IR" sz="1600" dirty="0" smtClean="0"/>
              <a:t>مسیر دسترسی</a:t>
            </a:r>
            <a:r>
              <a:rPr lang="fa-IR" sz="1600" dirty="0"/>
              <a:t>، محل های استفاده شده قبلی و محل های قابل استفاده </a:t>
            </a:r>
            <a:r>
              <a:rPr lang="fa-IR" sz="1600" dirty="0" smtClean="0"/>
              <a:t>فعلی، زیر </a:t>
            </a:r>
            <a:r>
              <a:rPr lang="fa-IR" sz="1600" dirty="0"/>
              <a:t>باید </a:t>
            </a:r>
            <a:r>
              <a:rPr lang="fa-IR" sz="1600" dirty="0" smtClean="0"/>
              <a:t>با تابلو </a:t>
            </a:r>
            <a:r>
              <a:rPr lang="fa-IR" sz="1600" dirty="0"/>
              <a:t>و یا روبان های رنگی یا وسیله دیگر مشخص گردد.</a:t>
            </a:r>
          </a:p>
        </p:txBody>
      </p:sp>
    </p:spTree>
    <p:extLst>
      <p:ext uri="{BB962C8B-B14F-4D97-AF65-F5344CB8AC3E}">
        <p14:creationId xmlns:p14="http://schemas.microsoft.com/office/powerpoint/2010/main" val="2656745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b="1" dirty="0">
                <a:solidFill>
                  <a:schemeClr val="accent2">
                    <a:lumMod val="50000"/>
                  </a:schemeClr>
                </a:solidFill>
              </a:rPr>
              <a:t>ب( مستراح های ترانشه ای کم عمق</a:t>
            </a:r>
            <a:endParaRPr lang="fa-IR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382667"/>
            <a:ext cx="10345002" cy="5475333"/>
          </a:xfrm>
        </p:spPr>
        <p:txBody>
          <a:bodyPr/>
          <a:lstStyle/>
          <a:p>
            <a:pPr marL="0" indent="0">
              <a:buNone/>
            </a:pPr>
            <a:r>
              <a:rPr lang="fa-IR" dirty="0" smtClean="0"/>
              <a:t>ترانشه </a:t>
            </a:r>
            <a:r>
              <a:rPr lang="fa-IR" dirty="0"/>
              <a:t>های کم عمق با مشخصات </a:t>
            </a:r>
            <a:r>
              <a:rPr lang="fa-IR" dirty="0" smtClean="0"/>
              <a:t>شکل </a:t>
            </a:r>
            <a:r>
              <a:rPr lang="fa-IR" dirty="0"/>
              <a:t>زیر برای مراحل اولیه شرايط اضطراری مورد استفاده </a:t>
            </a:r>
            <a:r>
              <a:rPr lang="fa-IR" dirty="0" smtClean="0"/>
              <a:t>قرار می </a:t>
            </a:r>
            <a:r>
              <a:rPr lang="fa-IR" dirty="0"/>
              <a:t>گیرد: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801" y="2703467"/>
            <a:ext cx="5670402" cy="40760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4" y="2701786"/>
            <a:ext cx="6182435" cy="407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42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dirty="0" smtClean="0"/>
              <a:t>تقریباً </a:t>
            </a:r>
            <a:r>
              <a:rPr lang="fa-IR" dirty="0"/>
              <a:t>یک </a:t>
            </a:r>
            <a:r>
              <a:rPr lang="fa-IR" dirty="0" smtClean="0"/>
              <a:t>ترانشه </a:t>
            </a:r>
            <a:r>
              <a:rPr lang="fa-IR" dirty="0"/>
              <a:t>کم عمق به طول 5- 3 متر با </a:t>
            </a:r>
            <a:r>
              <a:rPr lang="fa-IR" dirty="0" smtClean="0"/>
              <a:t>مشخصات </a:t>
            </a:r>
            <a:r>
              <a:rPr lang="fa-IR" dirty="0"/>
              <a:t>مندج در </a:t>
            </a:r>
            <a:r>
              <a:rPr lang="fa-IR" dirty="0" smtClean="0"/>
              <a:t>شکل </a:t>
            </a:r>
            <a:r>
              <a:rPr lang="fa-IR" dirty="0"/>
              <a:t>بالا، </a:t>
            </a:r>
            <a:r>
              <a:rPr lang="fa-IR" dirty="0" smtClean="0"/>
              <a:t>برای </a:t>
            </a:r>
            <a:r>
              <a:rPr lang="fa-IR" dirty="0"/>
              <a:t>هر 100 </a:t>
            </a:r>
            <a:r>
              <a:rPr lang="fa-IR" dirty="0" smtClean="0"/>
              <a:t>نفر جمعیت </a:t>
            </a:r>
            <a:r>
              <a:rPr lang="fa-IR" dirty="0"/>
              <a:t>لازم </a:t>
            </a:r>
            <a:r>
              <a:rPr lang="fa-IR" dirty="0" smtClean="0"/>
              <a:t>است</a:t>
            </a:r>
            <a:r>
              <a:rPr lang="fa-IR" dirty="0"/>
              <a:t>. </a:t>
            </a:r>
            <a:r>
              <a:rPr lang="fa-IR" dirty="0" smtClean="0"/>
              <a:t>ترانشه </a:t>
            </a:r>
            <a:r>
              <a:rPr lang="fa-IR" dirty="0"/>
              <a:t>نباید برای بیش از یک هفته استفاده شود و بایستی قبل از اینکه کاملاً </a:t>
            </a:r>
            <a:r>
              <a:rPr lang="fa-IR" dirty="0" smtClean="0"/>
              <a:t>پر شود</a:t>
            </a:r>
            <a:r>
              <a:rPr lang="fa-IR" dirty="0"/>
              <a:t>، با خاک پر و پوشانده شود.</a:t>
            </a:r>
          </a:p>
          <a:p>
            <a:pPr marL="0" indent="0" algn="just">
              <a:buNone/>
            </a:pPr>
            <a:r>
              <a:rPr lang="fa-IR" dirty="0"/>
              <a:t>از لحاظ </a:t>
            </a:r>
            <a:r>
              <a:rPr lang="fa-IR" dirty="0" smtClean="0"/>
              <a:t>جاسازی </a:t>
            </a:r>
            <a:r>
              <a:rPr lang="fa-IR" dirty="0"/>
              <a:t>همانند مناطق روباز دفع مدفوع می باشد. امکان ساخت بصورت خانوادگی آن </a:t>
            </a:r>
            <a:r>
              <a:rPr lang="fa-IR" dirty="0" smtClean="0"/>
              <a:t>نیز با در نظر </a:t>
            </a:r>
            <a:r>
              <a:rPr lang="fa-IR" dirty="0"/>
              <a:t>گرفتن ملاحظات خاص بهداشتی می باشد.</a:t>
            </a:r>
          </a:p>
          <a:p>
            <a:pPr marL="0" indent="0" algn="just">
              <a:buNone/>
            </a:pPr>
            <a:r>
              <a:rPr lang="fa-IR" dirty="0"/>
              <a:t>بعد از هر بار استفاده بایستی افراد مدفوع خود را با خاک بپوشانند، استفاده از بیلچه این کار را </a:t>
            </a:r>
            <a:r>
              <a:rPr lang="fa-IR" dirty="0" smtClean="0"/>
              <a:t>تسهیل می </a:t>
            </a:r>
            <a:r>
              <a:rPr lang="fa-IR" dirty="0"/>
              <a:t>کند.</a:t>
            </a:r>
          </a:p>
          <a:p>
            <a:pPr marL="0" indent="0" algn="just">
              <a:buNone/>
            </a:pPr>
            <a:r>
              <a:rPr lang="fa-IR" dirty="0"/>
              <a:t>هنگامی که ترانشه تا ارتفاع 30 سانتی متر از سطح زمین، پر شد ویا پس از یک هفته </a:t>
            </a:r>
            <a:r>
              <a:rPr lang="fa-IR" dirty="0" smtClean="0"/>
              <a:t>(هر </a:t>
            </a:r>
            <a:r>
              <a:rPr lang="fa-IR" dirty="0"/>
              <a:t>کدام </a:t>
            </a:r>
            <a:r>
              <a:rPr lang="fa-IR" dirty="0" smtClean="0"/>
              <a:t>زودتر اتفاق بیفتد) این </a:t>
            </a:r>
            <a:r>
              <a:rPr lang="fa-IR" dirty="0"/>
              <a:t>گودال ها </a:t>
            </a:r>
            <a:r>
              <a:rPr lang="fa-IR" dirty="0" smtClean="0"/>
              <a:t>بایستی </a:t>
            </a:r>
            <a:r>
              <a:rPr lang="fa-IR" dirty="0"/>
              <a:t>پر </a:t>
            </a:r>
            <a:r>
              <a:rPr lang="fa-IR" dirty="0" smtClean="0"/>
              <a:t>شوند</a:t>
            </a:r>
            <a:r>
              <a:rPr lang="fa-IR" dirty="0"/>
              <a:t>. محل های پر شده علامت گذاری شوند و ترانشه </a:t>
            </a:r>
            <a:r>
              <a:rPr lang="fa-IR" dirty="0" smtClean="0"/>
              <a:t>جدید باید </a:t>
            </a:r>
            <a:r>
              <a:rPr lang="fa-IR" dirty="0"/>
              <a:t>حفر گردد.</a:t>
            </a:r>
          </a:p>
        </p:txBody>
      </p:sp>
    </p:spTree>
    <p:extLst>
      <p:ext uri="{BB962C8B-B14F-4D97-AF65-F5344CB8AC3E}">
        <p14:creationId xmlns:p14="http://schemas.microsoft.com/office/powerpoint/2010/main" val="3414049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668740"/>
          </a:xfrm>
        </p:spPr>
        <p:txBody>
          <a:bodyPr>
            <a:normAutofit/>
          </a:bodyPr>
          <a:lstStyle/>
          <a:p>
            <a:pPr algn="ctr"/>
            <a:r>
              <a:rPr lang="fa-IR" sz="2800" b="1" dirty="0"/>
              <a:t>ج( مستراح های ترانشه ای عمیق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478" y="668740"/>
            <a:ext cx="9137524" cy="6189259"/>
          </a:xfrm>
        </p:spPr>
        <p:txBody>
          <a:bodyPr/>
          <a:lstStyle/>
          <a:p>
            <a:pPr marL="0" indent="0">
              <a:buNone/>
            </a:pPr>
            <a:r>
              <a:rPr lang="fa-IR" dirty="0"/>
              <a:t>این نوع مستراح ها طولانی تر، عریض تر و عمیق تر از مستراح های کم عمق می باشد. این مستراح </a:t>
            </a:r>
            <a:r>
              <a:rPr lang="fa-IR" dirty="0" smtClean="0"/>
              <a:t>ها با </a:t>
            </a:r>
            <a:r>
              <a:rPr lang="fa-IR" dirty="0"/>
              <a:t>وسایل و مصالح مختلف ساخته می شوند. صفحات چوبی و پلاستیکی ممکن است برای سقف </a:t>
            </a:r>
            <a:r>
              <a:rPr lang="fa-IR" dirty="0" smtClean="0"/>
              <a:t>آنها استفاده </a:t>
            </a:r>
            <a:r>
              <a:rPr lang="fa-IR" dirty="0"/>
              <a:t>شود. </a:t>
            </a:r>
            <a:r>
              <a:rPr lang="fa-IR" dirty="0" smtClean="0"/>
              <a:t>برای </a:t>
            </a:r>
            <a:r>
              <a:rPr lang="fa-IR" dirty="0"/>
              <a:t>جدا کننده بین مستراح ها می توان از چوب، </a:t>
            </a:r>
            <a:r>
              <a:rPr lang="fa-IR" dirty="0" smtClean="0"/>
              <a:t>پلاستیک</a:t>
            </a:r>
            <a:r>
              <a:rPr lang="fa-IR" dirty="0"/>
              <a:t>، گونی و..... استفاده کرد.</a:t>
            </a:r>
          </a:p>
          <a:p>
            <a:pPr marL="0" indent="0">
              <a:buNone/>
            </a:pPr>
            <a:r>
              <a:rPr lang="fa-IR" dirty="0"/>
              <a:t>مشخصات این نوع مستراح ها در شکل زیر نشان داده شده است: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16" y="2286041"/>
            <a:ext cx="8755386" cy="444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91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fa-IR" dirty="0"/>
              <a:t>این </a:t>
            </a:r>
            <a:r>
              <a:rPr lang="fa-IR" dirty="0" smtClean="0"/>
              <a:t>مستراح </a:t>
            </a:r>
            <a:r>
              <a:rPr lang="fa-IR" dirty="0"/>
              <a:t>ها </a:t>
            </a:r>
            <a:r>
              <a:rPr lang="fa-IR" dirty="0" smtClean="0"/>
              <a:t>شامل </a:t>
            </a:r>
            <a:r>
              <a:rPr lang="fa-IR" dirty="0"/>
              <a:t>چندین اطاقک روی یک </a:t>
            </a:r>
            <a:r>
              <a:rPr lang="fa-IR" dirty="0" smtClean="0"/>
              <a:t>ترانشه است </a:t>
            </a:r>
            <a:r>
              <a:rPr lang="fa-IR" dirty="0"/>
              <a:t>و 50 نفر در هر روز برای هر </a:t>
            </a:r>
            <a:r>
              <a:rPr lang="fa-IR" dirty="0" smtClean="0"/>
              <a:t>اطاقک می </a:t>
            </a:r>
            <a:r>
              <a:rPr lang="fa-IR" dirty="0"/>
              <a:t>توان منظور کرد و برای هر </a:t>
            </a:r>
            <a:r>
              <a:rPr lang="fa-IR" dirty="0" smtClean="0"/>
              <a:t>ترانشه </a:t>
            </a:r>
            <a:r>
              <a:rPr lang="fa-IR" dirty="0"/>
              <a:t>نیز 240 نفر در روز، تعداد حداکثر </a:t>
            </a:r>
            <a:r>
              <a:rPr lang="fa-IR" dirty="0" smtClean="0"/>
              <a:t>6 اطاقک </a:t>
            </a:r>
            <a:r>
              <a:rPr lang="fa-IR" dirty="0"/>
              <a:t>80 در 90 </a:t>
            </a:r>
            <a:r>
              <a:rPr lang="fa-IR" dirty="0" smtClean="0"/>
              <a:t>سانتیمتر </a:t>
            </a:r>
            <a:r>
              <a:rPr lang="fa-IR" dirty="0"/>
              <a:t>برای هر </a:t>
            </a:r>
            <a:r>
              <a:rPr lang="fa-IR" dirty="0" smtClean="0"/>
              <a:t>ترانشه </a:t>
            </a:r>
            <a:r>
              <a:rPr lang="fa-IR" dirty="0"/>
              <a:t>پیشنهاد شده </a:t>
            </a:r>
            <a:r>
              <a:rPr lang="fa-IR" dirty="0" smtClean="0"/>
              <a:t>است </a:t>
            </a:r>
            <a:r>
              <a:rPr lang="fa-IR" dirty="0"/>
              <a:t>حداکثر طول ترانشه 6 متر و عرض آن 8/ 0 متر و در </a:t>
            </a:r>
            <a:r>
              <a:rPr lang="fa-IR" dirty="0" smtClean="0"/>
              <a:t>صورتیکه </a:t>
            </a:r>
            <a:r>
              <a:rPr lang="fa-IR" dirty="0"/>
              <a:t>دیوار چاهک، نرم و قابل نفوذ است حداقل 5/ 0 متر فوقانی آن </a:t>
            </a:r>
            <a:r>
              <a:rPr lang="fa-IR" dirty="0" smtClean="0"/>
              <a:t>باید دیوار </a:t>
            </a:r>
            <a:r>
              <a:rPr lang="fa-IR" dirty="0"/>
              <a:t>چینی شود. عمق </a:t>
            </a:r>
            <a:r>
              <a:rPr lang="fa-IR" dirty="0" smtClean="0"/>
              <a:t>ترانشه ها </a:t>
            </a:r>
            <a:r>
              <a:rPr lang="fa-IR" dirty="0"/>
              <a:t>2 متر پیشنهاد می شود</a:t>
            </a:r>
            <a:r>
              <a:rPr lang="fa-IR" dirty="0" smtClean="0"/>
              <a:t>.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r>
              <a:rPr lang="fa-IR" dirty="0"/>
              <a:t>سازمان ها و شرکت هایی هستند که مستراح هایی از جنس های مختلف </a:t>
            </a:r>
            <a:r>
              <a:rPr lang="fa-IR" dirty="0" smtClean="0"/>
              <a:t>همچون پلاستیک </a:t>
            </a:r>
            <a:r>
              <a:rPr lang="fa-IR" dirty="0"/>
              <a:t>برای </a:t>
            </a:r>
            <a:r>
              <a:rPr lang="fa-IR" dirty="0" smtClean="0"/>
              <a:t>این منظور </a:t>
            </a:r>
            <a:r>
              <a:rPr lang="fa-IR" dirty="0"/>
              <a:t>ساخته اند.</a:t>
            </a:r>
          </a:p>
        </p:txBody>
      </p:sp>
    </p:spTree>
    <p:extLst>
      <p:ext uri="{BB962C8B-B14F-4D97-AF65-F5344CB8AC3E}">
        <p14:creationId xmlns:p14="http://schemas.microsoft.com/office/powerpoint/2010/main" val="278388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4716"/>
            <a:ext cx="12191999" cy="1320800"/>
          </a:xfrm>
        </p:spPr>
        <p:txBody>
          <a:bodyPr>
            <a:normAutofit/>
          </a:bodyPr>
          <a:lstStyle/>
          <a:p>
            <a:pPr algn="ctr"/>
            <a:r>
              <a:rPr lang="fa-IR" sz="2000" b="1" dirty="0">
                <a:solidFill>
                  <a:schemeClr val="accent2">
                    <a:lumMod val="50000"/>
                  </a:schemeClr>
                </a:solidFill>
              </a:rPr>
              <a:t>د( مستراح </a:t>
            </a:r>
            <a:r>
              <a:rPr lang="fa-IR" sz="2000" b="1" dirty="0" smtClean="0">
                <a:solidFill>
                  <a:schemeClr val="accent2">
                    <a:lumMod val="50000"/>
                  </a:schemeClr>
                </a:solidFill>
              </a:rPr>
              <a:t>ساده </a:t>
            </a:r>
            <a:r>
              <a:rPr lang="fa-IR" sz="2000" b="1" dirty="0">
                <a:solidFill>
                  <a:schemeClr val="accent2">
                    <a:lumMod val="50000"/>
                  </a:schemeClr>
                </a:solidFill>
              </a:rPr>
              <a:t>چاهک </a:t>
            </a:r>
            <a:r>
              <a:rPr lang="fa-IR" sz="2000" b="1" dirty="0" smtClean="0">
                <a:solidFill>
                  <a:schemeClr val="accent2">
                    <a:lumMod val="50000"/>
                  </a:schemeClr>
                </a:solidFill>
              </a:rPr>
              <a:t>دار     ه</a:t>
            </a:r>
            <a:r>
              <a:rPr lang="fa-IR" sz="2000" b="1" dirty="0">
                <a:solidFill>
                  <a:schemeClr val="accent2">
                    <a:lumMod val="50000"/>
                  </a:schemeClr>
                </a:solidFill>
              </a:rPr>
              <a:t>( مستراح </a:t>
            </a:r>
            <a:r>
              <a:rPr lang="fa-IR" sz="2000" b="1" dirty="0" smtClean="0">
                <a:solidFill>
                  <a:schemeClr val="accent2">
                    <a:lumMod val="50000"/>
                  </a:schemeClr>
                </a:solidFill>
              </a:rPr>
              <a:t>ساده </a:t>
            </a:r>
            <a:r>
              <a:rPr lang="fa-IR" sz="2000" b="1" dirty="0">
                <a:solidFill>
                  <a:schemeClr val="accent2">
                    <a:lumMod val="50000"/>
                  </a:schemeClr>
                </a:solidFill>
              </a:rPr>
              <a:t>چاهکی تهویه </a:t>
            </a:r>
            <a:r>
              <a:rPr lang="fa-IR" sz="2000" b="1" dirty="0" smtClean="0">
                <a:solidFill>
                  <a:schemeClr val="accent2">
                    <a:lumMod val="50000"/>
                  </a:schemeClr>
                </a:solidFill>
              </a:rPr>
              <a:t>دار    و</a:t>
            </a:r>
            <a:r>
              <a:rPr lang="fa-IR" sz="2000" b="1" dirty="0">
                <a:solidFill>
                  <a:schemeClr val="accent2">
                    <a:lumMod val="50000"/>
                  </a:schemeClr>
                </a:solidFill>
              </a:rPr>
              <a:t>( مستراح دارای دو چاهک</a:t>
            </a:r>
            <a:endParaRPr lang="fa-IR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52" y="1113951"/>
            <a:ext cx="9389660" cy="5744049"/>
          </a:xfrm>
        </p:spPr>
      </p:pic>
    </p:spTree>
    <p:extLst>
      <p:ext uri="{BB962C8B-B14F-4D97-AF65-F5344CB8AC3E}">
        <p14:creationId xmlns:p14="http://schemas.microsoft.com/office/powerpoint/2010/main" val="156344169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1160</Words>
  <Application>Microsoft Office PowerPoint</Application>
  <PresentationFormat>Widescreen</PresentationFormat>
  <Paragraphs>54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Tahoma</vt:lpstr>
      <vt:lpstr>Trebuchet MS</vt:lpstr>
      <vt:lpstr>Wingdings 3</vt:lpstr>
      <vt:lpstr>Facet</vt:lpstr>
      <vt:lpstr>مدیریت پسماند در بلایا</vt:lpstr>
      <vt:lpstr>روش های دفع مدفوع</vt:lpstr>
      <vt:lpstr>الف- دفع مدفوع در مناطق رو باز</vt:lpstr>
      <vt:lpstr>ویژگیهای محل دفع مدفوع در مناطق رو باز</vt:lpstr>
      <vt:lpstr>ب( مستراح های ترانشه ای کم عمق</vt:lpstr>
      <vt:lpstr>PowerPoint Presentation</vt:lpstr>
      <vt:lpstr>ج( مستراح های ترانشه ای عمیق</vt:lpstr>
      <vt:lpstr>PowerPoint Presentation</vt:lpstr>
      <vt:lpstr>د( مستراح ساده چاهک دار     ه( مستراح ساده چاهکی تهویه دار    و( مستراح دارای دو چاهک</vt:lpstr>
      <vt:lpstr>ز( مستراح کمپوستیک         ح( مستراح آبی</vt:lpstr>
      <vt:lpstr>پسمانهای عادی ناشی از زلزله </vt:lpstr>
      <vt:lpstr>پسماندهای اسباب و اثاثیه</vt:lpstr>
      <vt:lpstr>لاشه حیوانات تلف شده</vt:lpstr>
      <vt:lpstr>PowerPoint Presentation</vt:lpstr>
      <vt:lpstr>بازيافت اولويت اول در مديريت ضايعات</vt:lpstr>
      <vt:lpstr>دستگاه شکننده سنگهای درشت </vt:lpstr>
      <vt:lpstr>دستگاههای خرد کن قابل حمل و نقل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Alireza Esmailian</dc:creator>
  <cp:lastModifiedBy>Saeed Hemmati</cp:lastModifiedBy>
  <cp:revision>12</cp:revision>
  <dcterms:created xsi:type="dcterms:W3CDTF">2018-05-06T08:56:31Z</dcterms:created>
  <dcterms:modified xsi:type="dcterms:W3CDTF">2023-04-19T03:10:02Z</dcterms:modified>
</cp:coreProperties>
</file>